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embeddedFontLst>
    <p:embeddedFont>
      <p:font typeface="Poppins" panose="00000500000000000000" pitchFamily="2" charset="0"/>
      <p:regular r:id="rId16"/>
      <p:bold r:id="rId17"/>
    </p:embeddedFont>
    <p:embeddedFont>
      <p:font typeface="poppins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" name="标题 1">
            <a:extLst>
              <a:ext uri="{FF2B5EF4-FFF2-40B4-BE49-F238E27FC236}">
                <a16:creationId xmlns:a16="http://schemas.microsoft.com/office/drawing/2014/main" id="{500E281A-E42A-CD82-0FFC-A4C9B068EEF2}"/>
              </a:ext>
            </a:extLst>
          </p:cNvPr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Purview</a:t>
            </a:r>
          </a:p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Summary &amp; Conclusion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Building an Auditing Plan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409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9900000">
            <a:off x="7683500" y="3327400"/>
            <a:ext cx="2609677" cy="2609219"/>
          </a:xfrm>
          <a:prstGeom prst="ellipse">
            <a:avLst/>
          </a:prstGeom>
          <a:noFill/>
          <a:ln w="63500" cap="rnd"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>
            <a:off x="6731000" y="1498600"/>
            <a:ext cx="2819151" cy="2818654"/>
          </a:xfrm>
          <a:prstGeom prst="ellipse">
            <a:avLst/>
          </a:prstGeom>
          <a:noFill/>
          <a:ln w="63500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096342">
            <a:off x="8436934" y="1502588"/>
            <a:ext cx="2818800" cy="2818800"/>
          </a:xfrm>
          <a:prstGeom prst="ellipse">
            <a:avLst/>
          </a:prstGeom>
          <a:noFill/>
          <a:ln w="6350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965200" y="2950429"/>
            <a:ext cx="466725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957720" y="1605414"/>
            <a:ext cx="616630" cy="5274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965200" y="4471621"/>
            <a:ext cx="466725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957720" y="3179447"/>
            <a:ext cx="616630" cy="5274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rgbClr val="000627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 dirty="0"/>
          </a:p>
        </p:txBody>
      </p:sp>
      <p:cxnSp>
        <p:nvCxnSpPr>
          <p:cNvPr id="10" name="标题 1"/>
          <p:cNvCxnSpPr/>
          <p:nvPr/>
        </p:nvCxnSpPr>
        <p:spPr>
          <a:xfrm>
            <a:off x="965200" y="5981700"/>
            <a:ext cx="466725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957720" y="4700639"/>
            <a:ext cx="616630" cy="5274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91D65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880626" y="2473941"/>
            <a:ext cx="628650" cy="60836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/>
          </a:solidFill>
          <a:ln w="9525" cap="flat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699500" y="4570669"/>
            <a:ext cx="615949" cy="580546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tx1"/>
          </a:solidFill>
          <a:ln w="9525" cap="flat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64375" y="2463800"/>
            <a:ext cx="533503" cy="57791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w="9525" cap="flat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412163" y="2921000"/>
            <a:ext cx="1166812" cy="1119690"/>
          </a:xfrm>
          <a:custGeom>
            <a:avLst/>
            <a:gdLst>
              <a:gd name="connsiteX0" fmla="*/ 826289 w 827532"/>
              <a:gd name="connsiteY0" fmla="*/ 92065 h 846006"/>
              <a:gd name="connsiteX1" fmla="*/ 410618 w 827532"/>
              <a:gd name="connsiteY1" fmla="*/ 844540 h 846006"/>
              <a:gd name="connsiteX2" fmla="*/ -1243 w 827532"/>
              <a:gd name="connsiteY2" fmla="*/ 88446 h 846006"/>
              <a:gd name="connsiteX3" fmla="*/ 826289 w 827532"/>
              <a:gd name="connsiteY3" fmla="*/ 91874 h 846006"/>
            </a:gdLst>
            <a:ahLst/>
            <a:cxnLst/>
            <a:rect l="l" t="t" r="r" b="b"/>
            <a:pathLst>
              <a:path w="827532" h="846006">
                <a:moveTo>
                  <a:pt x="826289" y="92065"/>
                </a:moveTo>
                <a:cubicBezTo>
                  <a:pt x="800571" y="390484"/>
                  <a:pt x="649505" y="663946"/>
                  <a:pt x="410618" y="844540"/>
                </a:cubicBezTo>
                <a:cubicBezTo>
                  <a:pt x="172493" y="662136"/>
                  <a:pt x="22854" y="387435"/>
                  <a:pt x="-1243" y="88446"/>
                </a:cubicBezTo>
                <a:cubicBezTo>
                  <a:pt x="261552" y="-32617"/>
                  <a:pt x="564447" y="-31379"/>
                  <a:pt x="826289" y="9187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13500000" scaled="0"/>
          </a:gradFill>
          <a:ln w="12700" cap="sq">
            <a:noFill/>
            <a:miter/>
          </a:ln>
          <a:effectLst>
            <a:outerShdw blurRad="330200" dist="203200" dir="5400000" sx="90000" sy="9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599044" y="1636911"/>
            <a:ext cx="4535056" cy="3647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Audit Framework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67780" y="2110957"/>
            <a:ext cx="5166320" cy="5723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Develop a comprehensive audit framework to systematically evaluate the security posture and compliance of the organization.</a:t>
            </a:r>
            <a:endParaRPr kumimoji="1" lang="zh-CN" altLang="en-US" sz="3600" dirty="0"/>
          </a:p>
        </p:txBody>
      </p:sp>
      <p:sp>
        <p:nvSpPr>
          <p:cNvPr id="18" name="标题 1"/>
          <p:cNvSpPr txBox="1"/>
          <p:nvPr/>
        </p:nvSpPr>
        <p:spPr>
          <a:xfrm>
            <a:off x="1599044" y="3217294"/>
            <a:ext cx="4535056" cy="3647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Audit Tools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8177" y="3696103"/>
            <a:ext cx="5165923" cy="50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Leverage advanced auditing tools to automate the auditing process, increasing efficiency and accuracy.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1599044" y="4727175"/>
            <a:ext cx="4535056" cy="3647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Audit Reporting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68177" y="5206182"/>
            <a:ext cx="5165923" cy="50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Generate detailed audit reports to document findings, recommendations, and corrective actions required to enhance security and compliance.</a:t>
            </a:r>
            <a:endParaRPr kumimoji="1" lang="zh-CN" altLang="en-US" sz="3600" dirty="0"/>
          </a:p>
        </p:txBody>
      </p:sp>
      <p:sp>
        <p:nvSpPr>
          <p:cNvPr id="22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Security Audits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24256" y="626624"/>
            <a:ext cx="402076" cy="40207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18160" r="18160"/>
          <a:stretch>
            <a:fillRect/>
          </a:stretch>
        </p:blipFill>
        <p:spPr>
          <a:xfrm>
            <a:off x="628317" y="4040329"/>
            <a:ext cx="1328502" cy="1390626"/>
          </a:xfrm>
          <a:custGeom>
            <a:avLst/>
            <a:gdLst/>
            <a:ahLst/>
            <a:cxnLst/>
            <a:rect l="l" t="t" r="r" b="b"/>
            <a:pathLst>
              <a:path w="1328502" h="1390626">
                <a:moveTo>
                  <a:pt x="0" y="0"/>
                </a:moveTo>
                <a:lnTo>
                  <a:pt x="1328502" y="0"/>
                </a:lnTo>
                <a:lnTo>
                  <a:pt x="1328502" y="1390626"/>
                </a:lnTo>
                <a:lnTo>
                  <a:pt x="0" y="1390626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 l="18160" r="18160"/>
          <a:stretch>
            <a:fillRect/>
          </a:stretch>
        </p:blipFill>
        <p:spPr>
          <a:xfrm>
            <a:off x="628317" y="1685758"/>
            <a:ext cx="1328502" cy="1390626"/>
          </a:xfrm>
          <a:custGeom>
            <a:avLst/>
            <a:gdLst/>
            <a:ahLst/>
            <a:cxnLst/>
            <a:rect l="l" t="t" r="r" b="b"/>
            <a:pathLst>
              <a:path w="1328502" h="1390626">
                <a:moveTo>
                  <a:pt x="0" y="0"/>
                </a:moveTo>
                <a:lnTo>
                  <a:pt x="1328502" y="0"/>
                </a:lnTo>
                <a:lnTo>
                  <a:pt x="1328502" y="1390626"/>
                </a:lnTo>
                <a:lnTo>
                  <a:pt x="0" y="139062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2742046" y="2216244"/>
            <a:ext cx="3271736" cy="13099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Conduct internal audits to assess adherence to internal policies and procedures, identifying areas for improvement.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742046" y="1493254"/>
            <a:ext cx="3271735" cy="6616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Internal Audits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28989" y="1894621"/>
            <a:ext cx="1006332" cy="97289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53977" y="2202893"/>
            <a:ext cx="356356" cy="35635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42046" y="4570816"/>
            <a:ext cx="3271736" cy="13099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 continuous monitoring practices to ensure ongoing compliance and timely identification of non- compliance issues.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742046" y="3847826"/>
            <a:ext cx="3271735" cy="6616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627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Continuous Monitoring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628989" y="4249193"/>
            <a:ext cx="1006332" cy="972899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53978" y="4563213"/>
            <a:ext cx="356355" cy="34485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85263" y="2216244"/>
            <a:ext cx="3271736" cy="13099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Engage external auditors to perform independent assessments, providing an unbiased evaluation of the organization's compliance status.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85263" y="1493254"/>
            <a:ext cx="3271735" cy="6616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External Audits</a:t>
            </a:r>
            <a:endParaRPr kumimoji="1"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/>
          </a:blip>
          <a:srcRect l="18160" r="18160"/>
          <a:stretch>
            <a:fillRect/>
          </a:stretch>
        </p:blipFill>
        <p:spPr>
          <a:xfrm>
            <a:off x="6241717" y="1685758"/>
            <a:ext cx="1328502" cy="1390626"/>
          </a:xfrm>
          <a:custGeom>
            <a:avLst/>
            <a:gdLst/>
            <a:ahLst/>
            <a:cxnLst/>
            <a:rect l="l" t="t" r="r" b="b"/>
            <a:pathLst>
              <a:path w="1328502" h="1390626">
                <a:moveTo>
                  <a:pt x="0" y="0"/>
                </a:moveTo>
                <a:lnTo>
                  <a:pt x="1328502" y="0"/>
                </a:lnTo>
                <a:lnTo>
                  <a:pt x="1328502" y="1390626"/>
                </a:lnTo>
                <a:lnTo>
                  <a:pt x="0" y="139062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7172206" y="1894621"/>
            <a:ext cx="1006332" cy="97289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497194" y="2216244"/>
            <a:ext cx="356356" cy="32965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Compliance Audits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24256" y="626624"/>
            <a:ext cx="402076" cy="40207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33273" y="1130300"/>
            <a:ext cx="51650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13119" y="1195546"/>
            <a:ext cx="49940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9361" y="1402390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79361" y="1775544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79361" y="2702137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9361" y="3075291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5044" y="143348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5044" y="1806639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5044" y="272934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5044" y="3102498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444213" y="1958029"/>
            <a:ext cx="41692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Perform regular risk assessments to identify potential threats and vulnerabilities, allowing for proactive risk management.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323643" y="1433485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444213" y="1451728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Risk Assessment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11862" y="1130300"/>
            <a:ext cx="51650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91707" y="1191598"/>
            <a:ext cx="49940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457949" y="1402390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457949" y="1775544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57949" y="2702137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57949" y="3075291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193631" y="143348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193631" y="1806639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193631" y="272934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193631" y="3102498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922801" y="1958029"/>
            <a:ext cx="41692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Develop and implement risk mitigation strategies to reduce the impact and likelihood of identified risks.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802231" y="1433485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922801" y="1467276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Risk Mitigation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33273" y="3754598"/>
            <a:ext cx="51650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13119" y="3819843"/>
            <a:ext cx="49940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79361" y="4026688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979361" y="4399842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979361" y="5326435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979361" y="5699589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715044" y="405778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715044" y="4430937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715044" y="5353641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715044" y="572679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1444213" y="4582327"/>
            <a:ext cx="41692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Communicate risk findings and mitigation efforts to stakeholders through comprehensive risk reports, ensuring transparency and informed decision- making.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1323643" y="4057783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444213" y="4076025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Risk Reporting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Risk Management</a:t>
            </a: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324256" y="626624"/>
            <a:ext cx="402076" cy="40207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5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</a:t>
            </a:r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Integrated Strategy and Governance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65510" y="1079500"/>
            <a:ext cx="2284024" cy="14802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rcRect t="6839" b="6839"/>
          <a:stretch>
            <a:fillRect/>
          </a:stretch>
        </p:blipFill>
        <p:spPr>
          <a:xfrm>
            <a:off x="2137701" y="1147345"/>
            <a:ext cx="2284024" cy="1480200"/>
          </a:xfrm>
          <a:custGeom>
            <a:avLst/>
            <a:gdLst/>
            <a:ahLst/>
            <a:cxnLst/>
            <a:rect l="l" t="t" r="r" b="b"/>
            <a:pathLst>
              <a:path w="2284024" h="1480200">
                <a:moveTo>
                  <a:pt x="0" y="0"/>
                </a:moveTo>
                <a:lnTo>
                  <a:pt x="2284024" y="0"/>
                </a:lnTo>
                <a:lnTo>
                  <a:pt x="2284024" y="1480200"/>
                </a:lnTo>
                <a:lnTo>
                  <a:pt x="0" y="14802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4637358" y="1809371"/>
            <a:ext cx="5476432" cy="813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Purview enables organizations to comprehensively govern, protect, and manage sensitive information across their entire digital estate.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37358" y="1453821"/>
            <a:ext cx="5476432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Microsoft Purview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37358" y="1080486"/>
            <a:ext cx="1410989" cy="373335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76350" y="1084839"/>
            <a:ext cx="287630" cy="366629"/>
          </a:xfrm>
          <a:prstGeom prst="chevron">
            <a:avLst>
              <a:gd name="adj" fmla="val 6153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56162" y="1104900"/>
            <a:ext cx="701383" cy="3666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65510" y="2807377"/>
            <a:ext cx="2284024" cy="14802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/>
          </a:blip>
          <a:srcRect t="6839" b="6839"/>
          <a:stretch>
            <a:fillRect/>
          </a:stretch>
        </p:blipFill>
        <p:spPr>
          <a:xfrm>
            <a:off x="2137701" y="2875223"/>
            <a:ext cx="2284024" cy="1480200"/>
          </a:xfrm>
          <a:custGeom>
            <a:avLst/>
            <a:gdLst/>
            <a:ahLst/>
            <a:cxnLst/>
            <a:rect l="l" t="t" r="r" b="b"/>
            <a:pathLst>
              <a:path w="2284024" h="1480200">
                <a:moveTo>
                  <a:pt x="0" y="0"/>
                </a:moveTo>
                <a:lnTo>
                  <a:pt x="2284024" y="0"/>
                </a:lnTo>
                <a:lnTo>
                  <a:pt x="2284024" y="1480200"/>
                </a:lnTo>
                <a:lnTo>
                  <a:pt x="0" y="14802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4637358" y="3537248"/>
            <a:ext cx="5476432" cy="813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Defender offers advanced threat protection to secure your organization’s sensitive data against sophisticated cyber- attacks.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37358" y="3181698"/>
            <a:ext cx="5476432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Microsoft Defender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37358" y="2808363"/>
            <a:ext cx="1410989" cy="373335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976350" y="2812717"/>
            <a:ext cx="287630" cy="366629"/>
          </a:xfrm>
          <a:prstGeom prst="chevron">
            <a:avLst>
              <a:gd name="adj" fmla="val 6153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956162" y="2832777"/>
            <a:ext cx="701383" cy="3666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65510" y="4636854"/>
            <a:ext cx="2284024" cy="14802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alphaModFix/>
          </a:blip>
          <a:srcRect t="6839" b="6839"/>
          <a:stretch>
            <a:fillRect/>
          </a:stretch>
        </p:blipFill>
        <p:spPr>
          <a:xfrm>
            <a:off x="2137701" y="4704700"/>
            <a:ext cx="2284024" cy="1480200"/>
          </a:xfrm>
          <a:custGeom>
            <a:avLst/>
            <a:gdLst/>
            <a:ahLst/>
            <a:cxnLst/>
            <a:rect l="l" t="t" r="r" b="b"/>
            <a:pathLst>
              <a:path w="2284024" h="1480200">
                <a:moveTo>
                  <a:pt x="0" y="0"/>
                </a:moveTo>
                <a:lnTo>
                  <a:pt x="2284024" y="0"/>
                </a:lnTo>
                <a:lnTo>
                  <a:pt x="2284024" y="1480200"/>
                </a:lnTo>
                <a:lnTo>
                  <a:pt x="0" y="14802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" name="标题 1"/>
          <p:cNvSpPr txBox="1"/>
          <p:nvPr/>
        </p:nvSpPr>
        <p:spPr>
          <a:xfrm>
            <a:off x="4637358" y="5366725"/>
            <a:ext cx="5476432" cy="813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Sentinel provides intelligent security analytics to detect and respond to threats in real- time, ensuring a proactive defense strategy.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37358" y="5011175"/>
            <a:ext cx="5476432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Microsoft Sentinel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37358" y="4637840"/>
            <a:ext cx="1410989" cy="373335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976350" y="4642194"/>
            <a:ext cx="287630" cy="366629"/>
          </a:xfrm>
          <a:prstGeom prst="chevron">
            <a:avLst>
              <a:gd name="adj" fmla="val 6153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956162" y="4662254"/>
            <a:ext cx="701383" cy="3666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Governance and Compliance Solution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24256" y="626624"/>
            <a:ext cx="402076" cy="40207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316455" y="1209634"/>
            <a:ext cx="1080000" cy="18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flat">
            <a:noFill/>
          </a:ln>
        </p:spPr>
        <p:txBody>
          <a:bodyPr vert="horz" wrap="none" lIns="45000" tIns="22500" rIns="45000" bIns="2250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677545" y="2363939"/>
            <a:ext cx="1080000" cy="252217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cap="flat">
            <a:noFill/>
          </a:ln>
        </p:spPr>
        <p:txBody>
          <a:bodyPr vert="horz" wrap="none" lIns="45000" tIns="22500" rIns="45000" bIns="2250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1030968" y="3522429"/>
            <a:ext cx="1080000" cy="32290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 cap="flat">
            <a:noFill/>
          </a:ln>
        </p:spPr>
        <p:txBody>
          <a:bodyPr vert="horz" wrap="none" lIns="45000" tIns="22500" rIns="45000" bIns="2250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57051" y="1824941"/>
            <a:ext cx="1028429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3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79230" y="3340337"/>
            <a:ext cx="1028429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3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86076" y="4852249"/>
            <a:ext cx="1028429" cy="569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3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87232" y="2004095"/>
            <a:ext cx="75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Identify and classify sensitive data to ensure appropriate protection measures are implemented throughout the data lifecycle.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87232" y="1582177"/>
            <a:ext cx="756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Classification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09411" y="3506947"/>
            <a:ext cx="75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Utilize encryption technologies to safeguard sensitive data both at rest and in transit, ensuring data confidentiality and compliance.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09411" y="3085029"/>
            <a:ext cx="756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Encryption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416257" y="5017075"/>
            <a:ext cx="7560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 robust access controls to limit data access to authorized personnel, minimizing the risk of data breaches and leaks.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416257" y="4596941"/>
            <a:ext cx="7560000" cy="39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Access Controls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Protecting Sensitive Data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24256" y="626624"/>
            <a:ext cx="402076" cy="40207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7306640" flipH="1">
            <a:off x="3634899" y="4719622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4293360">
            <a:off x="782451" y="4719619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70707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ahLst/>
            <a:cxnLst/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3973" y="2420663"/>
            <a:ext cx="27463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Create and enforce retention policies to manage data lifecycle, ensuring compliance with regulatory requirements and organizational policies.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203351" y="2243485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07419" y="4652356"/>
            <a:ext cx="759490" cy="75948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120037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70707" y="1617301"/>
            <a:ext cx="3032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Retention Policies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7306640" flipH="1">
            <a:off x="7337386" y="4719621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4293360">
            <a:off x="4490028" y="4719619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73193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62886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ahLst/>
            <a:cxnLst/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716459" y="2420662"/>
            <a:ext cx="27463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Deploy Data Loss Prevention (DLP) policies to detect and prevent data leaks by monitoring and controlling data transfers.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905837" y="2243484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09905" y="4652356"/>
            <a:ext cx="759490" cy="75948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22523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573193" y="1617301"/>
            <a:ext cx="3032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DLP Policies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7306640" flipH="1">
            <a:off x="11039872" y="4719621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4293360">
            <a:off x="8187420" y="4719620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275679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065372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ahLst/>
            <a:cxnLst/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418945" y="2420663"/>
            <a:ext cx="27463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Ensure the successful implementation of retention and DLP policies through continuous monitoring, assessment, and adjustment as needed.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608323" y="2243485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412391" y="4652356"/>
            <a:ext cx="759490" cy="75948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9525009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275679" y="1553801"/>
            <a:ext cx="3032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Policy Implementation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Designing Retention and DLP Strategies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24256" y="626624"/>
            <a:ext cx="402076" cy="40207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eDiscovery for Incident Response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593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536871"/>
            <a:ext cx="3240000" cy="4190658"/>
          </a:xfrm>
          <a:prstGeom prst="rect">
            <a:avLst/>
          </a:prstGeom>
          <a:solidFill>
            <a:schemeClr val="accent1"/>
          </a:solidFill>
          <a:ln w="3175" cap="sq">
            <a:solidFill>
              <a:schemeClr val="accent1"/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1912034"/>
            <a:ext cx="3240000" cy="346451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bg1">
                <a:lumMod val="65000"/>
              </a:schemeClr>
            </a:solidFill>
          </a:ln>
          <a:effectLst>
            <a:outerShdw blurRad="190500" sx="102000" sy="102000" algn="ctr" rotWithShape="0">
              <a:schemeClr val="bg1">
                <a:lumMod val="6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905780"/>
            <a:ext cx="3240000" cy="346451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bg1">
                <a:lumMod val="65000"/>
              </a:schemeClr>
            </a:solidFill>
          </a:ln>
          <a:effectLst>
            <a:outerShdw blurRad="190500" sx="102000" sy="102000" algn="ctr" rotWithShape="0">
              <a:schemeClr val="bg1">
                <a:lumMod val="65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660400" y="1915940"/>
            <a:ext cx="3240000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cxnSp>
        <p:nvCxnSpPr>
          <p:cNvPr id="7" name="标题 1"/>
          <p:cNvCxnSpPr/>
          <p:nvPr/>
        </p:nvCxnSpPr>
        <p:spPr>
          <a:xfrm flipV="1">
            <a:off x="8278900" y="1887856"/>
            <a:ext cx="3240000" cy="34339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5755118" y="2251766"/>
            <a:ext cx="669064" cy="669064"/>
          </a:xfrm>
          <a:prstGeom prst="ellipse">
            <a:avLst/>
          </a:prstGeom>
          <a:solidFill>
            <a:schemeClr val="bg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564368" y="2167541"/>
            <a:ext cx="669064" cy="6690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45868" y="2167541"/>
            <a:ext cx="669064" cy="6690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49650" y="3009730"/>
            <a:ext cx="2880000" cy="569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Search and Collection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49650" y="3642090"/>
            <a:ext cx="2880000" cy="13288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89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Perform comprehensive searches to collect relevant ESI, ensuring it is readily accessible for analysis and review.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58900" y="2925505"/>
            <a:ext cx="2880000" cy="569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Preservation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900646" y="2420828"/>
            <a:ext cx="378008" cy="33094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458900" y="3557865"/>
            <a:ext cx="2880000" cy="14145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30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 measures to preserve data integrity and prevent spoliation, maintaining the evidentiary value of collected data.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733402" y="2313069"/>
            <a:ext cx="330996" cy="37800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0400" y="2925505"/>
            <a:ext cx="2880000" cy="569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eDiscovery Tools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40400" y="3557865"/>
            <a:ext cx="2880000" cy="14145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30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Utilize eDiscovery tools to identify, collect, and preserve electronically stored information (ESI) for legal and investigative purposes.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091395" y="2319166"/>
            <a:ext cx="378010" cy="36581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Configuring eDiscovery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4256" y="626624"/>
            <a:ext cx="402076" cy="40207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9006172" y="1624663"/>
            <a:ext cx="2159314" cy="1054200"/>
          </a:xfrm>
          <a:custGeom>
            <a:avLst/>
            <a:gdLst>
              <a:gd name="connsiteX0" fmla="*/ 0 w 2688926"/>
              <a:gd name="connsiteY0" fmla="*/ 0 h 1312762"/>
              <a:gd name="connsiteX1" fmla="*/ 325445 w 2688926"/>
              <a:gd name="connsiteY1" fmla="*/ 0 h 1312762"/>
              <a:gd name="connsiteX2" fmla="*/ 329029 w 2688926"/>
              <a:gd name="connsiteY2" fmla="*/ 70974 h 1312762"/>
              <a:gd name="connsiteX3" fmla="*/ 1344463 w 2688926"/>
              <a:gd name="connsiteY3" fmla="*/ 987317 h 1312762"/>
              <a:gd name="connsiteX4" fmla="*/ 2359897 w 2688926"/>
              <a:gd name="connsiteY4" fmla="*/ 70974 h 1312762"/>
              <a:gd name="connsiteX5" fmla="*/ 2363481 w 2688926"/>
              <a:gd name="connsiteY5" fmla="*/ 0 h 1312762"/>
              <a:gd name="connsiteX6" fmla="*/ 2688926 w 2688926"/>
              <a:gd name="connsiteY6" fmla="*/ 0 h 1312762"/>
              <a:gd name="connsiteX7" fmla="*/ 2683662 w 2688926"/>
              <a:gd name="connsiteY7" fmla="*/ 104249 h 1312762"/>
              <a:gd name="connsiteX8" fmla="*/ 1344463 w 2688926"/>
              <a:gd name="connsiteY8" fmla="*/ 1312762 h 1312762"/>
              <a:gd name="connsiteX9" fmla="*/ 5264 w 2688926"/>
              <a:gd name="connsiteY9" fmla="*/ 104249 h 1312762"/>
            </a:gdLst>
            <a:ahLst/>
            <a:cxnLst/>
            <a:rect l="l" t="t" r="r" b="b"/>
            <a:pathLst>
              <a:path w="2688926" h="1312762">
                <a:moveTo>
                  <a:pt x="0" y="0"/>
                </a:moveTo>
                <a:lnTo>
                  <a:pt x="325445" y="0"/>
                </a:lnTo>
                <a:lnTo>
                  <a:pt x="329029" y="70974"/>
                </a:lnTo>
                <a:cubicBezTo>
                  <a:pt x="381299" y="585670"/>
                  <a:pt x="815977" y="987317"/>
                  <a:pt x="1344463" y="987317"/>
                </a:cubicBezTo>
                <a:cubicBezTo>
                  <a:pt x="1872950" y="987317"/>
                  <a:pt x="2307627" y="585670"/>
                  <a:pt x="2359897" y="70974"/>
                </a:cubicBezTo>
                <a:lnTo>
                  <a:pt x="2363481" y="0"/>
                </a:lnTo>
                <a:lnTo>
                  <a:pt x="2688926" y="0"/>
                </a:lnTo>
                <a:lnTo>
                  <a:pt x="2683662" y="104249"/>
                </a:lnTo>
                <a:cubicBezTo>
                  <a:pt x="2614726" y="783053"/>
                  <a:pt x="2041455" y="1312762"/>
                  <a:pt x="1344463" y="1312762"/>
                </a:cubicBezTo>
                <a:cubicBezTo>
                  <a:pt x="647471" y="1312762"/>
                  <a:pt x="74200" y="783053"/>
                  <a:pt x="5264" y="104249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009993" y="1624663"/>
            <a:ext cx="2159314" cy="1054200"/>
          </a:xfrm>
          <a:custGeom>
            <a:avLst/>
            <a:gdLst>
              <a:gd name="connsiteX0" fmla="*/ 0 w 2688926"/>
              <a:gd name="connsiteY0" fmla="*/ 0 h 1312762"/>
              <a:gd name="connsiteX1" fmla="*/ 325445 w 2688926"/>
              <a:gd name="connsiteY1" fmla="*/ 0 h 1312762"/>
              <a:gd name="connsiteX2" fmla="*/ 329029 w 2688926"/>
              <a:gd name="connsiteY2" fmla="*/ 70974 h 1312762"/>
              <a:gd name="connsiteX3" fmla="*/ 1344463 w 2688926"/>
              <a:gd name="connsiteY3" fmla="*/ 987317 h 1312762"/>
              <a:gd name="connsiteX4" fmla="*/ 2359897 w 2688926"/>
              <a:gd name="connsiteY4" fmla="*/ 70974 h 1312762"/>
              <a:gd name="connsiteX5" fmla="*/ 2363481 w 2688926"/>
              <a:gd name="connsiteY5" fmla="*/ 0 h 1312762"/>
              <a:gd name="connsiteX6" fmla="*/ 2688926 w 2688926"/>
              <a:gd name="connsiteY6" fmla="*/ 0 h 1312762"/>
              <a:gd name="connsiteX7" fmla="*/ 2683662 w 2688926"/>
              <a:gd name="connsiteY7" fmla="*/ 104249 h 1312762"/>
              <a:gd name="connsiteX8" fmla="*/ 1344463 w 2688926"/>
              <a:gd name="connsiteY8" fmla="*/ 1312762 h 1312762"/>
              <a:gd name="connsiteX9" fmla="*/ 5264 w 2688926"/>
              <a:gd name="connsiteY9" fmla="*/ 104249 h 1312762"/>
            </a:gdLst>
            <a:ahLst/>
            <a:cxnLst/>
            <a:rect l="l" t="t" r="r" b="b"/>
            <a:pathLst>
              <a:path w="2688926" h="1312762">
                <a:moveTo>
                  <a:pt x="0" y="0"/>
                </a:moveTo>
                <a:lnTo>
                  <a:pt x="325445" y="0"/>
                </a:lnTo>
                <a:lnTo>
                  <a:pt x="329029" y="70974"/>
                </a:lnTo>
                <a:cubicBezTo>
                  <a:pt x="381299" y="585670"/>
                  <a:pt x="815977" y="987317"/>
                  <a:pt x="1344463" y="987317"/>
                </a:cubicBezTo>
                <a:cubicBezTo>
                  <a:pt x="1872950" y="987317"/>
                  <a:pt x="2307627" y="585670"/>
                  <a:pt x="2359897" y="70974"/>
                </a:cubicBezTo>
                <a:lnTo>
                  <a:pt x="2363481" y="0"/>
                </a:lnTo>
                <a:lnTo>
                  <a:pt x="2688926" y="0"/>
                </a:lnTo>
                <a:lnTo>
                  <a:pt x="2683662" y="104249"/>
                </a:lnTo>
                <a:cubicBezTo>
                  <a:pt x="2614726" y="783053"/>
                  <a:pt x="2041455" y="1312762"/>
                  <a:pt x="1344463" y="1312762"/>
                </a:cubicBezTo>
                <a:cubicBezTo>
                  <a:pt x="647471" y="1312762"/>
                  <a:pt x="74200" y="783053"/>
                  <a:pt x="5264" y="104249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1013814" y="1631866"/>
            <a:ext cx="2159314" cy="1054200"/>
          </a:xfrm>
          <a:custGeom>
            <a:avLst/>
            <a:gdLst>
              <a:gd name="connsiteX0" fmla="*/ 0 w 2688926"/>
              <a:gd name="connsiteY0" fmla="*/ 0 h 1312762"/>
              <a:gd name="connsiteX1" fmla="*/ 325445 w 2688926"/>
              <a:gd name="connsiteY1" fmla="*/ 0 h 1312762"/>
              <a:gd name="connsiteX2" fmla="*/ 329029 w 2688926"/>
              <a:gd name="connsiteY2" fmla="*/ 70974 h 1312762"/>
              <a:gd name="connsiteX3" fmla="*/ 1344463 w 2688926"/>
              <a:gd name="connsiteY3" fmla="*/ 987317 h 1312762"/>
              <a:gd name="connsiteX4" fmla="*/ 2359897 w 2688926"/>
              <a:gd name="connsiteY4" fmla="*/ 70974 h 1312762"/>
              <a:gd name="connsiteX5" fmla="*/ 2363481 w 2688926"/>
              <a:gd name="connsiteY5" fmla="*/ 0 h 1312762"/>
              <a:gd name="connsiteX6" fmla="*/ 2688926 w 2688926"/>
              <a:gd name="connsiteY6" fmla="*/ 0 h 1312762"/>
              <a:gd name="connsiteX7" fmla="*/ 2683662 w 2688926"/>
              <a:gd name="connsiteY7" fmla="*/ 104249 h 1312762"/>
              <a:gd name="connsiteX8" fmla="*/ 1344463 w 2688926"/>
              <a:gd name="connsiteY8" fmla="*/ 1312762 h 1312762"/>
              <a:gd name="connsiteX9" fmla="*/ 5264 w 2688926"/>
              <a:gd name="connsiteY9" fmla="*/ 104249 h 1312762"/>
            </a:gdLst>
            <a:ahLst/>
            <a:cxnLst/>
            <a:rect l="l" t="t" r="r" b="b"/>
            <a:pathLst>
              <a:path w="2688926" h="1312762">
                <a:moveTo>
                  <a:pt x="0" y="0"/>
                </a:moveTo>
                <a:lnTo>
                  <a:pt x="325445" y="0"/>
                </a:lnTo>
                <a:lnTo>
                  <a:pt x="329029" y="70974"/>
                </a:lnTo>
                <a:cubicBezTo>
                  <a:pt x="381299" y="585670"/>
                  <a:pt x="815977" y="987317"/>
                  <a:pt x="1344463" y="987317"/>
                </a:cubicBezTo>
                <a:cubicBezTo>
                  <a:pt x="1872950" y="987317"/>
                  <a:pt x="2307627" y="585670"/>
                  <a:pt x="2359897" y="70974"/>
                </a:cubicBezTo>
                <a:lnTo>
                  <a:pt x="2363481" y="0"/>
                </a:lnTo>
                <a:lnTo>
                  <a:pt x="2688926" y="0"/>
                </a:lnTo>
                <a:lnTo>
                  <a:pt x="2683662" y="104249"/>
                </a:lnTo>
                <a:cubicBezTo>
                  <a:pt x="2614726" y="783053"/>
                  <a:pt x="2041455" y="1312762"/>
                  <a:pt x="1344463" y="1312762"/>
                </a:cubicBezTo>
                <a:cubicBezTo>
                  <a:pt x="647471" y="1312762"/>
                  <a:pt x="74200" y="783053"/>
                  <a:pt x="5264" y="104249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</a:blip>
          <a:srcRect t="12474" b="12474"/>
          <a:stretch>
            <a:fillRect/>
          </a:stretch>
        </p:blipFill>
        <p:spPr>
          <a:xfrm>
            <a:off x="1040138" y="2800484"/>
            <a:ext cx="2106667" cy="1054200"/>
          </a:xfrm>
          <a:custGeom>
            <a:avLst/>
            <a:gdLst/>
            <a:ahLst/>
            <a:cxnLst/>
            <a:rect l="l" t="t" r="r" b="b"/>
            <a:pathLst>
              <a:path w="2106667" h="1054200">
                <a:moveTo>
                  <a:pt x="527100" y="0"/>
                </a:moveTo>
                <a:lnTo>
                  <a:pt x="1579567" y="0"/>
                </a:lnTo>
                <a:cubicBezTo>
                  <a:pt x="1870677" y="0"/>
                  <a:pt x="2106667" y="235990"/>
                  <a:pt x="2106667" y="527100"/>
                </a:cubicBezTo>
                <a:cubicBezTo>
                  <a:pt x="2106667" y="818210"/>
                  <a:pt x="1870677" y="1054200"/>
                  <a:pt x="1579567" y="1054200"/>
                </a:cubicBezTo>
                <a:lnTo>
                  <a:pt x="527100" y="1054200"/>
                </a:lnTo>
                <a:cubicBezTo>
                  <a:pt x="235990" y="1054200"/>
                  <a:pt x="0" y="818210"/>
                  <a:pt x="0" y="527100"/>
                </a:cubicBezTo>
                <a:cubicBezTo>
                  <a:pt x="0" y="235990"/>
                  <a:pt x="235990" y="0"/>
                  <a:pt x="5271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1460185" y="2078141"/>
            <a:ext cx="1266572" cy="641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4542873"/>
            <a:ext cx="2866142" cy="13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Develop strategies for the early identification of security incidents, enabling a prompt and effective response.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049069"/>
            <a:ext cx="2870200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Incident Identification</a:t>
            </a:r>
            <a:endParaRPr kumimoji="1"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alphaModFix/>
          </a:blip>
          <a:srcRect t="12474" b="12474"/>
          <a:stretch>
            <a:fillRect/>
          </a:stretch>
        </p:blipFill>
        <p:spPr>
          <a:xfrm>
            <a:off x="5036317" y="2793281"/>
            <a:ext cx="2106667" cy="1054200"/>
          </a:xfrm>
          <a:custGeom>
            <a:avLst/>
            <a:gdLst/>
            <a:ahLst/>
            <a:cxnLst/>
            <a:rect l="l" t="t" r="r" b="b"/>
            <a:pathLst>
              <a:path w="2106667" h="1054200">
                <a:moveTo>
                  <a:pt x="527100" y="0"/>
                </a:moveTo>
                <a:lnTo>
                  <a:pt x="1579567" y="0"/>
                </a:lnTo>
                <a:cubicBezTo>
                  <a:pt x="1870677" y="0"/>
                  <a:pt x="2106667" y="235990"/>
                  <a:pt x="2106667" y="527100"/>
                </a:cubicBezTo>
                <a:cubicBezTo>
                  <a:pt x="2106667" y="818210"/>
                  <a:pt x="1870677" y="1054200"/>
                  <a:pt x="1579567" y="1054200"/>
                </a:cubicBezTo>
                <a:lnTo>
                  <a:pt x="527100" y="1054200"/>
                </a:lnTo>
                <a:cubicBezTo>
                  <a:pt x="235990" y="1054200"/>
                  <a:pt x="0" y="818210"/>
                  <a:pt x="0" y="527100"/>
                </a:cubicBezTo>
                <a:cubicBezTo>
                  <a:pt x="0" y="235990"/>
                  <a:pt x="235990" y="0"/>
                  <a:pt x="5271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5456364" y="2078141"/>
            <a:ext cx="1266572" cy="641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56579" y="4542873"/>
            <a:ext cx="2866142" cy="13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Establish incident response protocols to manage and mitigate the impact of security incidents, reducing potential damage.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6579" y="4041866"/>
            <a:ext cx="2861821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Response Protocols</a:t>
            </a:r>
            <a:endParaRPr kumimoji="1"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alphaModFix/>
          </a:blip>
          <a:srcRect t="12474" b="12474"/>
          <a:stretch>
            <a:fillRect/>
          </a:stretch>
        </p:blipFill>
        <p:spPr>
          <a:xfrm>
            <a:off x="9032496" y="2793281"/>
            <a:ext cx="2106667" cy="1054200"/>
          </a:xfrm>
          <a:custGeom>
            <a:avLst/>
            <a:gdLst/>
            <a:ahLst/>
            <a:cxnLst/>
            <a:rect l="l" t="t" r="r" b="b"/>
            <a:pathLst>
              <a:path w="2106667" h="1054200">
                <a:moveTo>
                  <a:pt x="527100" y="0"/>
                </a:moveTo>
                <a:lnTo>
                  <a:pt x="1579567" y="0"/>
                </a:lnTo>
                <a:cubicBezTo>
                  <a:pt x="1870677" y="0"/>
                  <a:pt x="2106667" y="235990"/>
                  <a:pt x="2106667" y="527100"/>
                </a:cubicBezTo>
                <a:cubicBezTo>
                  <a:pt x="2106667" y="818210"/>
                  <a:pt x="1870677" y="1054200"/>
                  <a:pt x="1579567" y="1054200"/>
                </a:cubicBezTo>
                <a:lnTo>
                  <a:pt x="527100" y="1054200"/>
                </a:lnTo>
                <a:cubicBezTo>
                  <a:pt x="235990" y="1054200"/>
                  <a:pt x="0" y="818210"/>
                  <a:pt x="0" y="527100"/>
                </a:cubicBezTo>
                <a:cubicBezTo>
                  <a:pt x="0" y="235990"/>
                  <a:pt x="235990" y="0"/>
                  <a:pt x="5271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9452543" y="2078141"/>
            <a:ext cx="1266572" cy="641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652758" y="4542873"/>
            <a:ext cx="2866142" cy="1312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Conduct forensic analysis to understand the root cause of incidents, aiding in the prevention of future occurrences.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652758" y="4041866"/>
            <a:ext cx="2866142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Forensic Analysis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Incident Management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24256" y="626624"/>
            <a:ext cx="402076" cy="40207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19539" y="1879632"/>
            <a:ext cx="1675682" cy="1823386"/>
          </a:xfrm>
          <a:custGeom>
            <a:avLst/>
            <a:gdLst>
              <a:gd name="connsiteX0" fmla="*/ 1319463 w 2638926"/>
              <a:gd name="connsiteY0" fmla="*/ 0 h 2871536"/>
              <a:gd name="connsiteX1" fmla="*/ 2638926 w 2638926"/>
              <a:gd name="connsiteY1" fmla="*/ 1319463 h 2871536"/>
              <a:gd name="connsiteX2" fmla="*/ 1454371 w 2638926"/>
              <a:gd name="connsiteY2" fmla="*/ 2632114 h 2871536"/>
              <a:gd name="connsiteX3" fmla="*/ 1438781 w 2638926"/>
              <a:gd name="connsiteY3" fmla="*/ 2632901 h 2871536"/>
              <a:gd name="connsiteX4" fmla="*/ 1319463 w 2638926"/>
              <a:gd name="connsiteY4" fmla="*/ 2871536 h 2871536"/>
              <a:gd name="connsiteX5" fmla="*/ 1200146 w 2638926"/>
              <a:gd name="connsiteY5" fmla="*/ 2632901 h 2871536"/>
              <a:gd name="connsiteX6" fmla="*/ 1184556 w 2638926"/>
              <a:gd name="connsiteY6" fmla="*/ 2632114 h 2871536"/>
              <a:gd name="connsiteX7" fmla="*/ 0 w 2638926"/>
              <a:gd name="connsiteY7" fmla="*/ 1319463 h 2871536"/>
              <a:gd name="connsiteX8" fmla="*/ 1319463 w 2638926"/>
              <a:gd name="connsiteY8" fmla="*/ 0 h 2871536"/>
            </a:gdLst>
            <a:ahLst/>
            <a:cxnLst/>
            <a:rect l="l" t="t" r="r" b="b"/>
            <a:pathLst>
              <a:path w="2638926" h="2871536">
                <a:moveTo>
                  <a:pt x="1319463" y="0"/>
                </a:moveTo>
                <a:cubicBezTo>
                  <a:pt x="2048182" y="0"/>
                  <a:pt x="2638926" y="590744"/>
                  <a:pt x="2638926" y="1319463"/>
                </a:cubicBezTo>
                <a:cubicBezTo>
                  <a:pt x="2638926" y="2002637"/>
                  <a:pt x="2119718" y="2564544"/>
                  <a:pt x="1454371" y="2632114"/>
                </a:cubicBezTo>
                <a:lnTo>
                  <a:pt x="1438781" y="2632901"/>
                </a:lnTo>
                <a:lnTo>
                  <a:pt x="1319463" y="2871536"/>
                </a:lnTo>
                <a:lnTo>
                  <a:pt x="1200146" y="2632901"/>
                </a:lnTo>
                <a:lnTo>
                  <a:pt x="1184556" y="2632114"/>
                </a:lnTo>
                <a:cubicBezTo>
                  <a:pt x="519208" y="2564544"/>
                  <a:pt x="0" y="2002637"/>
                  <a:pt x="0" y="1319463"/>
                </a:cubicBezTo>
                <a:cubicBezTo>
                  <a:pt x="0" y="590744"/>
                  <a:pt x="590744" y="0"/>
                  <a:pt x="131946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95937" y="1957360"/>
            <a:ext cx="1522886" cy="152288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4293750"/>
            <a:ext cx="2993960" cy="117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Stay informed of relevant regulatory requirements to ensure compliance and avoid legal penalties.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37597" y="1931960"/>
            <a:ext cx="534930" cy="5349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78629" y="2072992"/>
            <a:ext cx="252864" cy="25286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03064" y="2337671"/>
            <a:ext cx="908632" cy="889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4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251809" y="1879632"/>
            <a:ext cx="1675682" cy="1823386"/>
          </a:xfrm>
          <a:custGeom>
            <a:avLst/>
            <a:gdLst>
              <a:gd name="connsiteX0" fmla="*/ 1319463 w 2638926"/>
              <a:gd name="connsiteY0" fmla="*/ 0 h 2871536"/>
              <a:gd name="connsiteX1" fmla="*/ 2638926 w 2638926"/>
              <a:gd name="connsiteY1" fmla="*/ 1319463 h 2871536"/>
              <a:gd name="connsiteX2" fmla="*/ 1454371 w 2638926"/>
              <a:gd name="connsiteY2" fmla="*/ 2632114 h 2871536"/>
              <a:gd name="connsiteX3" fmla="*/ 1438781 w 2638926"/>
              <a:gd name="connsiteY3" fmla="*/ 2632901 h 2871536"/>
              <a:gd name="connsiteX4" fmla="*/ 1319463 w 2638926"/>
              <a:gd name="connsiteY4" fmla="*/ 2871536 h 2871536"/>
              <a:gd name="connsiteX5" fmla="*/ 1200146 w 2638926"/>
              <a:gd name="connsiteY5" fmla="*/ 2632901 h 2871536"/>
              <a:gd name="connsiteX6" fmla="*/ 1184556 w 2638926"/>
              <a:gd name="connsiteY6" fmla="*/ 2632114 h 2871536"/>
              <a:gd name="connsiteX7" fmla="*/ 0 w 2638926"/>
              <a:gd name="connsiteY7" fmla="*/ 1319463 h 2871536"/>
              <a:gd name="connsiteX8" fmla="*/ 1319463 w 2638926"/>
              <a:gd name="connsiteY8" fmla="*/ 0 h 2871536"/>
            </a:gdLst>
            <a:ahLst/>
            <a:cxnLst/>
            <a:rect l="l" t="t" r="r" b="b"/>
            <a:pathLst>
              <a:path w="2638926" h="2871536">
                <a:moveTo>
                  <a:pt x="1319463" y="0"/>
                </a:moveTo>
                <a:cubicBezTo>
                  <a:pt x="2048182" y="0"/>
                  <a:pt x="2638926" y="590744"/>
                  <a:pt x="2638926" y="1319463"/>
                </a:cubicBezTo>
                <a:cubicBezTo>
                  <a:pt x="2638926" y="2002637"/>
                  <a:pt x="2119718" y="2564544"/>
                  <a:pt x="1454371" y="2632114"/>
                </a:cubicBezTo>
                <a:lnTo>
                  <a:pt x="1438781" y="2632901"/>
                </a:lnTo>
                <a:lnTo>
                  <a:pt x="1319463" y="2871536"/>
                </a:lnTo>
                <a:lnTo>
                  <a:pt x="1200146" y="2632901"/>
                </a:lnTo>
                <a:lnTo>
                  <a:pt x="1184556" y="2632114"/>
                </a:lnTo>
                <a:cubicBezTo>
                  <a:pt x="519208" y="2564544"/>
                  <a:pt x="0" y="2002637"/>
                  <a:pt x="0" y="1319463"/>
                </a:cubicBezTo>
                <a:cubicBezTo>
                  <a:pt x="0" y="590744"/>
                  <a:pt x="590744" y="0"/>
                  <a:pt x="131946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28207" y="1957360"/>
            <a:ext cx="1522886" cy="152288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92670" y="4293750"/>
            <a:ext cx="2993960" cy="117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 legal hold processes to prevent the alteration or destruction of potentially relevant ESI during legal proceedings.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169867" y="1931960"/>
            <a:ext cx="534930" cy="5349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310899" y="2082466"/>
            <a:ext cx="252864" cy="23391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35334" y="2337671"/>
            <a:ext cx="908632" cy="889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4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184080" y="1879632"/>
            <a:ext cx="1675682" cy="1823386"/>
          </a:xfrm>
          <a:custGeom>
            <a:avLst/>
            <a:gdLst>
              <a:gd name="connsiteX0" fmla="*/ 1319463 w 2638926"/>
              <a:gd name="connsiteY0" fmla="*/ 0 h 2871536"/>
              <a:gd name="connsiteX1" fmla="*/ 2638926 w 2638926"/>
              <a:gd name="connsiteY1" fmla="*/ 1319463 h 2871536"/>
              <a:gd name="connsiteX2" fmla="*/ 1454371 w 2638926"/>
              <a:gd name="connsiteY2" fmla="*/ 2632114 h 2871536"/>
              <a:gd name="connsiteX3" fmla="*/ 1438781 w 2638926"/>
              <a:gd name="connsiteY3" fmla="*/ 2632901 h 2871536"/>
              <a:gd name="connsiteX4" fmla="*/ 1319463 w 2638926"/>
              <a:gd name="connsiteY4" fmla="*/ 2871536 h 2871536"/>
              <a:gd name="connsiteX5" fmla="*/ 1200146 w 2638926"/>
              <a:gd name="connsiteY5" fmla="*/ 2632901 h 2871536"/>
              <a:gd name="connsiteX6" fmla="*/ 1184556 w 2638926"/>
              <a:gd name="connsiteY6" fmla="*/ 2632114 h 2871536"/>
              <a:gd name="connsiteX7" fmla="*/ 0 w 2638926"/>
              <a:gd name="connsiteY7" fmla="*/ 1319463 h 2871536"/>
              <a:gd name="connsiteX8" fmla="*/ 1319463 w 2638926"/>
              <a:gd name="connsiteY8" fmla="*/ 0 h 2871536"/>
            </a:gdLst>
            <a:ahLst/>
            <a:cxnLst/>
            <a:rect l="l" t="t" r="r" b="b"/>
            <a:pathLst>
              <a:path w="2638926" h="2871536">
                <a:moveTo>
                  <a:pt x="1319463" y="0"/>
                </a:moveTo>
                <a:cubicBezTo>
                  <a:pt x="2048182" y="0"/>
                  <a:pt x="2638926" y="590744"/>
                  <a:pt x="2638926" y="1319463"/>
                </a:cubicBezTo>
                <a:cubicBezTo>
                  <a:pt x="2638926" y="2002637"/>
                  <a:pt x="2119718" y="2564544"/>
                  <a:pt x="1454371" y="2632114"/>
                </a:cubicBezTo>
                <a:lnTo>
                  <a:pt x="1438781" y="2632901"/>
                </a:lnTo>
                <a:lnTo>
                  <a:pt x="1319463" y="2871536"/>
                </a:lnTo>
                <a:lnTo>
                  <a:pt x="1200146" y="2632901"/>
                </a:lnTo>
                <a:lnTo>
                  <a:pt x="1184556" y="2632114"/>
                </a:lnTo>
                <a:cubicBezTo>
                  <a:pt x="519208" y="2564544"/>
                  <a:pt x="0" y="2002637"/>
                  <a:pt x="0" y="1319463"/>
                </a:cubicBezTo>
                <a:cubicBezTo>
                  <a:pt x="0" y="590744"/>
                  <a:pt x="590744" y="0"/>
                  <a:pt x="131946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60477" y="1957360"/>
            <a:ext cx="1522886" cy="152288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24940" y="4293750"/>
            <a:ext cx="2993960" cy="11790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Conduct regular compliance audits to verify adherence to legal and regulatory standards, identifying areas for improvement.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102137" y="1931960"/>
            <a:ext cx="534930" cy="5349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3169" y="2094847"/>
            <a:ext cx="252864" cy="20915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567604" y="2337671"/>
            <a:ext cx="908632" cy="889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4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3640" y="3861950"/>
            <a:ext cx="2993960" cy="429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Regulatory Requirements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87940" y="3861950"/>
            <a:ext cx="2993960" cy="429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Legal Hold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24940" y="3861950"/>
            <a:ext cx="2993960" cy="429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Compliance Audits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Legal and Regulatory Compliance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24256" y="626624"/>
            <a:ext cx="402076" cy="40207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3103B"/>
      </a:accent1>
      <a:accent2>
        <a:srgbClr val="000627"/>
      </a:accent2>
      <a:accent3>
        <a:srgbClr val="091D65"/>
      </a:accent3>
      <a:accent4>
        <a:srgbClr val="D783FF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621</Words>
  <Application>Microsoft Office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Poppins</vt:lpstr>
      <vt:lpstr>Arial</vt:lpstr>
      <vt:lpstr>poppins-bold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Allen Sanders</dc:creator>
  <cp:lastModifiedBy>Allen Sanders</cp:lastModifiedBy>
  <cp:revision>2</cp:revision>
  <dcterms:modified xsi:type="dcterms:W3CDTF">2025-08-29T01:00:14Z</dcterms:modified>
</cp:coreProperties>
</file>